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sldIdLst>
    <p:sldId id="257" r:id="rId2"/>
    <p:sldId id="755" r:id="rId3"/>
    <p:sldId id="756" r:id="rId4"/>
    <p:sldId id="768" r:id="rId5"/>
    <p:sldId id="763" r:id="rId6"/>
    <p:sldId id="766" r:id="rId7"/>
    <p:sldId id="770" r:id="rId8"/>
    <p:sldId id="761" r:id="rId9"/>
    <p:sldId id="758" r:id="rId10"/>
    <p:sldId id="7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e Pogorzala - NOAA Affiliate" initials="" lastIdx="1" clrIdx="2"/>
  <p:cmAuthor id="1" name="Seybold, Matthew G. (GSFC-416.0)[NOAA]" initials="SMG(" lastIdx="1" clrIdx="0">
    <p:extLst>
      <p:ext uri="{19B8F6BF-5375-455C-9EA6-DF929625EA0E}">
        <p15:presenceInfo xmlns:p15="http://schemas.microsoft.com/office/powerpoint/2012/main" userId="S-1-5-21-330711430-3775241029-4075259233-607529" providerId="AD"/>
      </p:ext>
    </p:extLst>
  </p:cmAuthor>
  <p:cmAuthor id="2" name="Fulbright, Jon P. (GSFC-416.0)[Arctic Slope Technical Services, Inc.]" initials="FJP(STSI" lastIdx="3" clrIdx="1">
    <p:extLst>
      <p:ext uri="{19B8F6BF-5375-455C-9EA6-DF929625EA0E}">
        <p15:presenceInfo xmlns:p15="http://schemas.microsoft.com/office/powerpoint/2012/main" userId="S-1-5-21-330711430-3775241029-4075259233-578260" providerId="AD"/>
      </p:ext>
    </p:extLst>
  </p:cmAuthor>
  <p:cmAuthor id="3" name="Kline, Elizabeth (GSFC-416.0)[NOAA]" initials="KE(" lastIdx="7" clrIdx="3">
    <p:extLst>
      <p:ext uri="{19B8F6BF-5375-455C-9EA6-DF929625EA0E}">
        <p15:presenceInfo xmlns:p15="http://schemas.microsoft.com/office/powerpoint/2012/main" userId="S-1-5-21-330711430-3775241029-4075259233-6710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31DD3"/>
    <a:srgbClr val="0000FF"/>
    <a:srgbClr val="D9EAD3"/>
    <a:srgbClr val="ECD9FF"/>
    <a:srgbClr val="CC99FF"/>
    <a:srgbClr val="BEE5F4"/>
    <a:srgbClr val="1F8026"/>
    <a:srgbClr val="FFCC00"/>
    <a:srgbClr val="AA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94080" autoAdjust="0"/>
  </p:normalViewPr>
  <p:slideViewPr>
    <p:cSldViewPr snapToGrid="0">
      <p:cViewPr varScale="1">
        <p:scale>
          <a:sx n="104" d="100"/>
          <a:sy n="104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9E4FD-B7D2-4C77-94C5-50E88DC03DBF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5F2E3-2BF3-41D0-A987-3EA89C50F7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2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5F2E3-2BF3-41D0-A987-3EA89C50F7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8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5F2E3-2BF3-41D0-A987-3EA89C50F7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8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5F2E3-2BF3-41D0-A987-3EA89C50F7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7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es_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23544"/>
            <a:ext cx="8670591" cy="5468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51188"/>
            <a:ext cx="8229600" cy="735014"/>
          </a:xfrm>
        </p:spPr>
        <p:txBody>
          <a:bodyPr lIns="0" tIns="0" rIns="0" bIns="0" anchor="t">
            <a:noAutofit/>
          </a:bodyPr>
          <a:lstStyle>
            <a:lvl1pPr>
              <a:defRPr sz="4800">
                <a:solidFill>
                  <a:srgbClr val="08428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86200"/>
            <a:ext cx="8229600" cy="97435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60557"/>
            <a:ext cx="8229600" cy="429411"/>
          </a:xfrm>
        </p:spPr>
        <p:txBody>
          <a:bodyPr lIns="0" bIns="0">
            <a:noAutofit/>
          </a:bodyPr>
          <a:lstStyle>
            <a:lvl1pPr>
              <a:buNone/>
              <a:defRPr sz="2000" baseline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Date and/or location</a:t>
            </a:r>
          </a:p>
        </p:txBody>
      </p:sp>
    </p:spTree>
    <p:extLst>
      <p:ext uri="{BB962C8B-B14F-4D97-AF65-F5344CB8AC3E}">
        <p14:creationId xmlns:p14="http://schemas.microsoft.com/office/powerpoint/2010/main" val="107089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723E3B-6DCA-4F3F-B844-0B144139ED8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905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60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DR template mast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5903297" y="425064"/>
            <a:ext cx="3264450" cy="36933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Major Title of Course</a:t>
            </a:r>
          </a:p>
        </p:txBody>
      </p:sp>
    </p:spTree>
    <p:extLst>
      <p:ext uri="{BB962C8B-B14F-4D97-AF65-F5344CB8AC3E}">
        <p14:creationId xmlns:p14="http://schemas.microsoft.com/office/powerpoint/2010/main" val="347821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12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1594283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1594283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61150"/>
            <a:ext cx="2133600" cy="174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dirty="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61150"/>
            <a:ext cx="2895600" cy="174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dirty="0">
              <a:solidFill>
                <a:prstClr val="black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41439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EA80-02D9-4F18-9634-2A178F87E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12708" y="6491437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2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67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92232"/>
            <a:ext cx="7772400" cy="136207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0" b="1" cap="none">
                <a:solidFill>
                  <a:srgbClr val="084284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582805"/>
            <a:ext cx="7772400" cy="1149843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8994" y="6435718"/>
            <a:ext cx="1487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381" y="6435718"/>
            <a:ext cx="5575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3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228994" y="6435718"/>
            <a:ext cx="1487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381" y="6435718"/>
            <a:ext cx="5575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6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400800"/>
            <a:ext cx="914400" cy="457200"/>
          </a:xfrm>
        </p:spPr>
        <p:txBody>
          <a:bodyPr/>
          <a:lstStyle/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8994" y="6435718"/>
            <a:ext cx="1487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381" y="6435718"/>
            <a:ext cx="5575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7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8994" y="6435718"/>
            <a:ext cx="1487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381" y="6435718"/>
            <a:ext cx="5575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0"/>
          <p:cNvSpPr>
            <a:spLocks noGrp="1"/>
          </p:cNvSpPr>
          <p:nvPr>
            <p:ph sz="quarter" idx="13"/>
          </p:nvPr>
        </p:nvSpPr>
        <p:spPr>
          <a:xfrm>
            <a:off x="485421" y="990600"/>
            <a:ext cx="8218311" cy="51844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48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Non-Proprieta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_l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0915"/>
            <a:ext cx="9144000" cy="365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5193" y="6510008"/>
            <a:ext cx="66675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3"/>
          </p:nvPr>
        </p:nvSpPr>
        <p:spPr>
          <a:xfrm>
            <a:off x="762000" y="990600"/>
            <a:ext cx="7620000" cy="5029200"/>
          </a:xfrm>
          <a:prstGeom prst="rect">
            <a:avLst/>
          </a:prstGeom>
        </p:spPr>
        <p:txBody>
          <a:bodyPr/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1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3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</a:rPr>
              <a:t>Pre-decisional – For</a:t>
            </a:r>
            <a:r>
              <a:rPr lang="en-US" sz="800" b="1" baseline="0" dirty="0">
                <a:solidFill>
                  <a:srgbClr val="000000"/>
                </a:solidFill>
              </a:rPr>
              <a:t>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3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 bwMode="auto">
          <a:xfrm>
            <a:off x="-11376" y="6646603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</a:rPr>
              <a:t>Pre-decisional – For</a:t>
            </a:r>
            <a:r>
              <a:rPr lang="en-US" sz="800" b="1" baseline="0" dirty="0">
                <a:solidFill>
                  <a:srgbClr val="000000"/>
                </a:solidFill>
              </a:rPr>
              <a:t>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10" name="Picture 9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7068"/>
            <a:ext cx="73152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33272"/>
            <a:ext cx="8686800" cy="5257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1000" y="6400800"/>
            <a:ext cx="914400" cy="400043"/>
          </a:xfrm>
          <a:prstGeom prst="rect">
            <a:avLst/>
          </a:prstGeom>
        </p:spPr>
        <p:txBody>
          <a:bodyPr vert="horz" lIns="0" tIns="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7FA8124-9865-F141-9E48-75D99BBAEF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00200" cy="822960"/>
          </a:xfrm>
          <a:prstGeom prst="rect">
            <a:avLst/>
          </a:prstGeom>
          <a:solidFill>
            <a:srgbClr val="084284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822960"/>
            <a:ext cx="7543800" cy="91440"/>
          </a:xfrm>
          <a:prstGeom prst="rect">
            <a:avLst/>
          </a:prstGeom>
          <a:solidFill>
            <a:srgbClr val="084284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  <a:p>
            <a:endParaRPr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822960"/>
            <a:ext cx="1600200" cy="91440"/>
          </a:xfrm>
          <a:prstGeom prst="rect">
            <a:avLst/>
          </a:prstGeom>
          <a:solidFill>
            <a:srgbClr val="82C3FF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  <a:p>
            <a:endParaRPr dirty="0"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82296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64008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994" y="6435718"/>
            <a:ext cx="1487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381" y="6435718"/>
            <a:ext cx="5575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5564"/>
            <a:ext cx="1257439" cy="8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efaidnbmnnnibpcajpcglclefindmkaj/https:/rammb.cira.colostate.edu/training/visit/quick_guides/Fire_Temperature_RGB.pd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ammb2.cira.colostate.edu/wp-content/uploads/2020/09/QuickGuide_GOESR_NtMicroRGB_Final_20191206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047"/>
            <a:ext cx="8229600" cy="700741"/>
          </a:xfrm>
        </p:spPr>
        <p:txBody>
          <a:bodyPr/>
          <a:lstStyle/>
          <a:p>
            <a:r>
              <a:rPr lang="en-US" dirty="0"/>
              <a:t>GOES-18 Band 07</a:t>
            </a:r>
            <a:br>
              <a:rPr lang="en-US" dirty="0"/>
            </a:br>
            <a:r>
              <a:rPr lang="en-US" dirty="0"/>
              <a:t>“Barcode Artifact”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1812"/>
            <a:ext cx="8229600" cy="748745"/>
          </a:xfrm>
        </p:spPr>
        <p:txBody>
          <a:bodyPr anchor="t"/>
          <a:lstStyle/>
          <a:p>
            <a:r>
              <a:rPr lang="en-US" dirty="0"/>
              <a:t>Vertically-Oriented Artifact Impacting One Infrared Band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July 28, 2022</a:t>
            </a:r>
          </a:p>
        </p:txBody>
      </p:sp>
    </p:spTree>
    <p:extLst>
      <p:ext uri="{BB962C8B-B14F-4D97-AF65-F5344CB8AC3E}">
        <p14:creationId xmlns:p14="http://schemas.microsoft.com/office/powerpoint/2010/main" val="153390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0210-91C3-4D49-A17E-69F2F663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Barcode Artifact Example, 2022/07/21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CF238-FEB1-44AA-8567-6B56DCE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074" name="Picture 2" descr="AWIPS Fire Temperature RGB image does not contain the barcode artifact.">
            <a:extLst>
              <a:ext uri="{FF2B5EF4-FFF2-40B4-BE49-F238E27FC236}">
                <a16:creationId xmlns:a16="http://schemas.microsoft.com/office/drawing/2014/main" id="{DB46C18F-F544-4310-B7AF-CC5EEA3E2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9144000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21414E-3283-49BE-B629-FAE9F568A4B8}"/>
              </a:ext>
            </a:extLst>
          </p:cNvPr>
          <p:cNvSpPr txBox="1"/>
          <p:nvPr/>
        </p:nvSpPr>
        <p:spPr>
          <a:xfrm>
            <a:off x="807027" y="5796237"/>
            <a:ext cx="75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AWIPS Fire Temperature RGB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CEBC1-B37A-4071-8FA2-F5DF73078959}"/>
              </a:ext>
            </a:extLst>
          </p:cNvPr>
          <p:cNvSpPr/>
          <p:nvPr/>
        </p:nvSpPr>
        <p:spPr>
          <a:xfrm>
            <a:off x="0" y="6479780"/>
            <a:ext cx="9042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Reference: 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>https://rammb.cira.colostate.edu/training/visit/quick_guides/Fire_Temperature_RGB.pdf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1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068"/>
            <a:ext cx="7543800" cy="822960"/>
          </a:xfrm>
        </p:spPr>
        <p:txBody>
          <a:bodyPr/>
          <a:lstStyle/>
          <a:p>
            <a:r>
              <a:rPr lang="en-US" dirty="0"/>
              <a:t>GOES-18 ABI L1b and Imagery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B21C0-6B40-4144-BD1E-5FA9D7EBF0F0}"/>
              </a:ext>
            </a:extLst>
          </p:cNvPr>
          <p:cNvSpPr txBox="1"/>
          <p:nvPr/>
        </p:nvSpPr>
        <p:spPr>
          <a:xfrm>
            <a:off x="407890" y="1164351"/>
            <a:ext cx="83077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The GOES-18 Advanced Baseline Imager (ABI) has completed the majority of its Post-Launch Testing (PLT) calibration and validation activities.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The GOES-18 ABI instrument is performing very well, in family with pre-launch testing, and in family with GOES-16 on orbit performance. Only some product testing and validation remains in the path to full Operations.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PLT started with GOES-18 at 89.5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dirty="0"/>
              <a:t> W, then it drifted to 136.8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dirty="0"/>
              <a:t> W, and finally arrived at 137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dirty="0"/>
              <a:t> W. Once it arrived at 136.8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dirty="0"/>
              <a:t> W in early June, vertically-oriented bars, similar in pattern to a barcode, was discovered in Band 07 (3.9 </a:t>
            </a:r>
            <a:r>
              <a:rPr lang="en-US" sz="1600" dirty="0" err="1"/>
              <a:t>μm</a:t>
            </a:r>
            <a:r>
              <a:rPr lang="en-US" sz="1600" dirty="0"/>
              <a:t>). This “Barcode Artifact” has not yet been mitigated as part of the calibrations.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This barcode artifact is different from the Loop Heat Pipe anomaly-caused degradation seen in GOES-17 ABI infrared bands at certain times. The GOES-18 ABI cooling system underwent a redesign and NOAA and NASA are certain that this artifact is not related to the cooling system. The GOES-18 cooling system is functioning nominally, keeping all detectors cool and stable at 60 K.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Root cause and possible mitigations to the barcode artifact are under investigation.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This reference slide deck will be updated when more characterization has been completed.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9B41C-65D1-487E-A3DB-24FFEE6E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8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068"/>
            <a:ext cx="7543800" cy="822960"/>
          </a:xfrm>
        </p:spPr>
        <p:txBody>
          <a:bodyPr/>
          <a:lstStyle/>
          <a:p>
            <a:r>
              <a:rPr lang="en-US" dirty="0"/>
              <a:t>Description of the Barcode Artifact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9B41C-65D1-487E-A3DB-24FFEE6E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B21C0-6B40-4144-BD1E-5FA9D7EBF0F0}"/>
              </a:ext>
            </a:extLst>
          </p:cNvPr>
          <p:cNvSpPr txBox="1"/>
          <p:nvPr/>
        </p:nvSpPr>
        <p:spPr>
          <a:xfrm>
            <a:off x="411480" y="1161288"/>
            <a:ext cx="8486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barcode artifact is apparent in Band 07, the 3.9 </a:t>
            </a:r>
            <a:r>
              <a:rPr lang="en-US" sz="1600" dirty="0" err="1"/>
              <a:t>μm</a:t>
            </a:r>
            <a:r>
              <a:rPr lang="en-US" sz="1600" dirty="0"/>
              <a:t> band, because it is most susceptible to noise. Earth emits on a small amount of 3.9 </a:t>
            </a:r>
            <a:r>
              <a:rPr lang="en-US" sz="1600" dirty="0" err="1"/>
              <a:t>μm</a:t>
            </a:r>
            <a:r>
              <a:rPr lang="en-US" sz="1600" dirty="0"/>
              <a:t> radiation at night as compared to the other IR bands, limiting the total signal reaching the satellite.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barcode artifact is most apparent in colder scenes (e.g. at night and cold cloud tops). </a:t>
            </a:r>
          </a:p>
        </p:txBody>
      </p:sp>
      <p:pic>
        <p:nvPicPr>
          <p:cNvPr id="6" name="Picture 2" descr="GOES-18 nighttime GeoColor image of Western US and Pacific Ocean on July 21, 2022, shows the barcode artifact in low liquid water clouds (colored blue). ">
            <a:extLst>
              <a:ext uri="{FF2B5EF4-FFF2-40B4-BE49-F238E27FC236}">
                <a16:creationId xmlns:a16="http://schemas.microsoft.com/office/drawing/2014/main" id="{5B99122D-AC68-48BC-AC02-CE155D53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17" y="2779201"/>
            <a:ext cx="2606070" cy="262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56115-41FB-4F4F-A2CC-8B79E7437FD4}"/>
              </a:ext>
            </a:extLst>
          </p:cNvPr>
          <p:cNvSpPr txBox="1"/>
          <p:nvPr/>
        </p:nvSpPr>
        <p:spPr>
          <a:xfrm>
            <a:off x="6074117" y="5503263"/>
            <a:ext cx="260607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1B1B1B"/>
                </a:solidFill>
              </a:rPr>
              <a:t>The “barcode artifact” can be seen in low liquid water clouds (colored blue) at night in this </a:t>
            </a:r>
            <a:r>
              <a:rPr lang="en-US" sz="1100" dirty="0" err="1">
                <a:solidFill>
                  <a:srgbClr val="1B1B1B"/>
                </a:solidFill>
              </a:rPr>
              <a:t>GeoColor</a:t>
            </a:r>
            <a:r>
              <a:rPr lang="en-US" sz="1100" dirty="0">
                <a:solidFill>
                  <a:srgbClr val="1B1B1B"/>
                </a:solidFill>
              </a:rPr>
              <a:t> product (July 21, 2022)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D8DA8-8502-41F1-AC97-8DADB327F979}"/>
              </a:ext>
            </a:extLst>
          </p:cNvPr>
          <p:cNvSpPr txBox="1"/>
          <p:nvPr/>
        </p:nvSpPr>
        <p:spPr>
          <a:xfrm>
            <a:off x="411479" y="2712873"/>
            <a:ext cx="5437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When Band 07 is used in multispectral imagery involving differencing, such as the Nighttime Microphysics RGB, the barcode artifact is often apparent.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barcode artifact is vertically oriented, distinguishing it from detector-level horizontal striping often seen in satellite imagery.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D2D233E-366D-4400-8341-4E815B588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84239"/>
              </p:ext>
            </p:extLst>
          </p:nvPr>
        </p:nvGraphicFramePr>
        <p:xfrm>
          <a:off x="719035" y="4591171"/>
          <a:ext cx="22400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073">
                  <a:extLst>
                    <a:ext uri="{9D8B030D-6E8A-4147-A177-3AD203B41FA5}">
                      <a16:colId xmlns:a16="http://schemas.microsoft.com/office/drawing/2014/main" val="211968009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Products that </a:t>
                      </a:r>
                      <a:r>
                        <a:rPr lang="en-US" sz="1200" i="1" u="sng" dirty="0"/>
                        <a:t>may</a:t>
                      </a:r>
                      <a:r>
                        <a:rPr lang="en-US" sz="1200" dirty="0"/>
                        <a:t> see impacts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629760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r>
                        <a:rPr lang="en-US" sz="1200" dirty="0"/>
                        <a:t>Band 07 L1b and CMI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27329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r>
                        <a:rPr lang="en-US" sz="1200" dirty="0"/>
                        <a:t>RGBs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838098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r>
                        <a:rPr lang="en-US" sz="1200" dirty="0"/>
                        <a:t>Band differences involving Band 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743970"/>
                  </a:ext>
                </a:extLst>
              </a:tr>
              <a:tr h="268357">
                <a:tc>
                  <a:txBody>
                    <a:bodyPr/>
                    <a:lstStyle/>
                    <a:p>
                      <a:r>
                        <a:rPr lang="en-US" sz="1200" dirty="0"/>
                        <a:t>Other multispectral imagery products utilizing Band 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93756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868723C-3E42-46D1-8A00-88491F76B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03446"/>
              </p:ext>
            </p:extLst>
          </p:nvPr>
        </p:nvGraphicFramePr>
        <p:xfrm>
          <a:off x="3069884" y="4682611"/>
          <a:ext cx="260607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070">
                  <a:extLst>
                    <a:ext uri="{9D8B030D-6E8A-4147-A177-3AD203B41FA5}">
                      <a16:colId xmlns:a16="http://schemas.microsoft.com/office/drawing/2014/main" val="1887232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Products that </a:t>
                      </a:r>
                      <a:r>
                        <a:rPr lang="en-US" sz="1200" i="1" u="sng" dirty="0"/>
                        <a:t>are unlikely to</a:t>
                      </a:r>
                      <a:r>
                        <a:rPr lang="en-US" sz="1200" dirty="0"/>
                        <a:t> see impacts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6297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Other imagery bands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7273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Any product that does not use Band 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83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Some L2 data products that </a:t>
                      </a:r>
                      <a:r>
                        <a:rPr lang="en-US" sz="1200" i="1" dirty="0"/>
                        <a:t>do</a:t>
                      </a:r>
                      <a:r>
                        <a:rPr lang="en-US" sz="1200" dirty="0"/>
                        <a:t> use Band 07 (e.g. Fire Hot Spot Characterization, ABI-L2-FDC*)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743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93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F437-5F11-4281-9530-74CC9529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Barcode Artifact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DB810-02FA-4373-B42A-DF5E2370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4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7F4-1E49-435F-A53F-E5C32E54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Barcode Artifact Example, 2022/06/09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09240-F1A8-44E7-BBA8-82C3F9CD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 descr="GOES-18 Band 7 imagery of Pacific Ocean and US West Coast from AWIPS is an example with the barcode artifact. ">
            <a:extLst>
              <a:ext uri="{FF2B5EF4-FFF2-40B4-BE49-F238E27FC236}">
                <a16:creationId xmlns:a16="http://schemas.microsoft.com/office/drawing/2014/main" id="{2E4AAEEC-2950-4DCA-A275-B8CF272BF5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419"/>
            <a:ext cx="4471612" cy="29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OES-18 Nighttime Microphysics RGB imagery of Pacific Ocean and US West Coast from AWIPS is an example with the barcode artifact. ">
            <a:extLst>
              <a:ext uri="{FF2B5EF4-FFF2-40B4-BE49-F238E27FC236}">
                <a16:creationId xmlns:a16="http://schemas.microsoft.com/office/drawing/2014/main" id="{364E0DE1-FD0D-4981-8570-8DA9AEEB3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12" y="1349419"/>
            <a:ext cx="4787082" cy="29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F2ABE-112F-48D3-B2A1-62A9EE1F1DC6}"/>
              </a:ext>
            </a:extLst>
          </p:cNvPr>
          <p:cNvSpPr txBox="1"/>
          <p:nvPr/>
        </p:nvSpPr>
        <p:spPr>
          <a:xfrm>
            <a:off x="799551" y="4479636"/>
            <a:ext cx="287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AWIPS Band 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5804D-C028-4E63-98D2-CB4E7FD4C98A}"/>
              </a:ext>
            </a:extLst>
          </p:cNvPr>
          <p:cNvSpPr txBox="1"/>
          <p:nvPr/>
        </p:nvSpPr>
        <p:spPr>
          <a:xfrm>
            <a:off x="5015570" y="4479636"/>
            <a:ext cx="369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AWIPS Nighttime Microphysics RGB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6C8B0A-59BD-427C-B96D-538CD71A6B2A}"/>
              </a:ext>
            </a:extLst>
          </p:cNvPr>
          <p:cNvSpPr/>
          <p:nvPr/>
        </p:nvSpPr>
        <p:spPr>
          <a:xfrm>
            <a:off x="0" y="6479780"/>
            <a:ext cx="9042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Reference: 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  <a:t>https://rammb2.cira.colostate.edu/wp-content/uploads/2020/09/QuickGuide_GOESR_NtMicroRGB_Final_20191206.pdf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41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7F4-1E49-435F-A53F-E5C32E54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Barcode Artifact Example, 2022/07/22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09240-F1A8-44E7-BBA8-82C3F9CD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5804D-C028-4E63-98D2-CB4E7FD4C98A}"/>
              </a:ext>
            </a:extLst>
          </p:cNvPr>
          <p:cNvSpPr txBox="1"/>
          <p:nvPr/>
        </p:nvSpPr>
        <p:spPr>
          <a:xfrm>
            <a:off x="1121063" y="5470794"/>
            <a:ext cx="680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AWIPS ABI Night Fog Band Difference (10.3 </a:t>
            </a:r>
            <a:r>
              <a:rPr lang="en-US" dirty="0" err="1"/>
              <a:t>μm</a:t>
            </a:r>
            <a:r>
              <a:rPr lang="en-US" dirty="0"/>
              <a:t> – 3.9 </a:t>
            </a:r>
            <a:r>
              <a:rPr lang="en-US" dirty="0" err="1"/>
              <a:t>μm</a:t>
            </a:r>
            <a:r>
              <a:rPr lang="en-US" dirty="0"/>
              <a:t>) (top)</a:t>
            </a:r>
          </a:p>
          <a:p>
            <a:pPr algn="ctr"/>
            <a:r>
              <a:rPr lang="en-US" dirty="0"/>
              <a:t>AWIPS Band 07 (bottom)</a:t>
            </a:r>
          </a:p>
        </p:txBody>
      </p:sp>
      <p:pic>
        <p:nvPicPr>
          <p:cNvPr id="7170" name="Picture 2" descr="AWIPS ABI Night Fog Band Difference and AWIPS Band 7 imagery Barcode Artifact examples. ">
            <a:extLst>
              <a:ext uri="{FF2B5EF4-FFF2-40B4-BE49-F238E27FC236}">
                <a16:creationId xmlns:a16="http://schemas.microsoft.com/office/drawing/2014/main" id="{E0E1E591-C8C1-43E4-90A3-B1A537BCDD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9144000" cy="37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4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F437-5F11-4281-9530-74CC9529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without the Barcode Artifact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E89BA-BDB5-4EAD-90EE-30E7503FA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DB810-02FA-4373-B42A-DF5E2370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6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4AA7-633F-415F-B50C-10E471DF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Barcode Artifact Example, 2022/07/20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4BBA0-5761-41A3-97A5-D96ED221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 descr="GOES-17 band 8 imagery from July 20, 2022. ">
            <a:extLst>
              <a:ext uri="{FF2B5EF4-FFF2-40B4-BE49-F238E27FC236}">
                <a16:creationId xmlns:a16="http://schemas.microsoft.com/office/drawing/2014/main" id="{C80C36D1-8C88-466B-8362-B58C8D20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" y="1110103"/>
            <a:ext cx="463296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ES-18 Band 7 imagery from July 20, 2022, does not show the barcode artifact. ">
            <a:extLst>
              <a:ext uri="{FF2B5EF4-FFF2-40B4-BE49-F238E27FC236}">
                <a16:creationId xmlns:a16="http://schemas.microsoft.com/office/drawing/2014/main" id="{D980AC4C-5B27-4CDF-ABB6-8DC85F6F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0103"/>
            <a:ext cx="463296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F00F7-82FB-4E0F-ADE6-9BE10C4C90E8}"/>
              </a:ext>
            </a:extLst>
          </p:cNvPr>
          <p:cNvSpPr txBox="1"/>
          <p:nvPr/>
        </p:nvSpPr>
        <p:spPr>
          <a:xfrm>
            <a:off x="179619" y="4784955"/>
            <a:ext cx="4195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GOES-17 </a:t>
            </a:r>
          </a:p>
          <a:p>
            <a:pPr algn="ctr"/>
            <a:r>
              <a:rPr lang="en-US" dirty="0"/>
              <a:t>Band 07</a:t>
            </a:r>
          </a:p>
          <a:p>
            <a:pPr algn="ctr"/>
            <a:r>
              <a:rPr lang="en-US" dirty="0"/>
              <a:t>2022/07/20 1150 UTC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1159B-4C8B-4B90-9667-9422858AE1B0}"/>
              </a:ext>
            </a:extLst>
          </p:cNvPr>
          <p:cNvSpPr txBox="1"/>
          <p:nvPr/>
        </p:nvSpPr>
        <p:spPr>
          <a:xfrm>
            <a:off x="4790868" y="4787621"/>
            <a:ext cx="4195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GOES-18 </a:t>
            </a:r>
          </a:p>
          <a:p>
            <a:pPr algn="ctr"/>
            <a:r>
              <a:rPr lang="en-US" dirty="0"/>
              <a:t>Band 07</a:t>
            </a:r>
          </a:p>
          <a:p>
            <a:pPr algn="ctr"/>
            <a:r>
              <a:rPr lang="en-US" dirty="0"/>
              <a:t>2022/07/20 1150 UTC</a:t>
            </a:r>
          </a:p>
        </p:txBody>
      </p:sp>
      <p:cxnSp>
        <p:nvCxnSpPr>
          <p:cNvPr id="7" name="Straight Connector 6" descr="GOES-17 Band 7 imagery from July 20, 2022, does not have the artifact. Scene is the Pacific Ocean off the coast of California. &#10;">
            <a:extLst>
              <a:ext uri="{FF2B5EF4-FFF2-40B4-BE49-F238E27FC236}">
                <a16:creationId xmlns:a16="http://schemas.microsoft.com/office/drawing/2014/main" id="{22F3193D-D934-413E-8F6F-D0575EF53704}"/>
              </a:ext>
            </a:extLst>
          </p:cNvPr>
          <p:cNvCxnSpPr/>
          <p:nvPr/>
        </p:nvCxnSpPr>
        <p:spPr>
          <a:xfrm>
            <a:off x="4572000" y="1110103"/>
            <a:ext cx="0" cy="3474720"/>
          </a:xfrm>
          <a:prstGeom prst="line">
            <a:avLst/>
          </a:prstGeom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9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A1F2-C77B-4C91-A09A-0F809FD9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7068"/>
            <a:ext cx="7543800" cy="822960"/>
          </a:xfrm>
        </p:spPr>
        <p:txBody>
          <a:bodyPr/>
          <a:lstStyle/>
          <a:p>
            <a:r>
              <a:rPr lang="en-US" dirty="0"/>
              <a:t>No Barcode Artifact Example, 2022/06/30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57F0C-DF64-4379-BA21-9605CF26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124-9865-F141-9E48-75D99BBAEF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EF368-B62E-474F-80E2-D3225DD6F962}"/>
              </a:ext>
            </a:extLst>
          </p:cNvPr>
          <p:cNvSpPr/>
          <p:nvPr/>
        </p:nvSpPr>
        <p:spPr>
          <a:xfrm>
            <a:off x="0" y="6075578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B1B1B"/>
                </a:solidFill>
              </a:rPr>
              <a:t>Fire temperature imagery with </a:t>
            </a:r>
            <a:r>
              <a:rPr lang="en-US" dirty="0" err="1">
                <a:solidFill>
                  <a:srgbClr val="1B1B1B"/>
                </a:solidFill>
              </a:rPr>
              <a:t>GeoColor</a:t>
            </a:r>
            <a:r>
              <a:rPr lang="en-US" dirty="0">
                <a:solidFill>
                  <a:srgbClr val="1B1B1B"/>
                </a:solidFill>
              </a:rPr>
              <a:t> overlay.</a:t>
            </a:r>
          </a:p>
          <a:p>
            <a:pPr algn="ctr"/>
            <a:r>
              <a:rPr lang="en-US" sz="1400" dirty="0">
                <a:solidFill>
                  <a:srgbClr val="1B1B1B"/>
                </a:solidFill>
              </a:rPr>
              <a:t>&lt;click to animate&gt;</a:t>
            </a:r>
            <a:r>
              <a:rPr lang="en-US" dirty="0">
                <a:solidFill>
                  <a:srgbClr val="1B1B1B"/>
                </a:solidFill>
              </a:rPr>
              <a:t> </a:t>
            </a:r>
            <a:endParaRPr lang="en-US" dirty="0"/>
          </a:p>
        </p:txBody>
      </p:sp>
      <p:pic>
        <p:nvPicPr>
          <p:cNvPr id="6" name="20220630_g18_alaskafires" descr="GOES-18 GeoColor animation of smoke from fires over Alaska on June 30, 2022, does not have the barcode artifact. ">
            <a:hlinkClick r:id="" action="ppaction://media"/>
            <a:extLst>
              <a:ext uri="{FF2B5EF4-FFF2-40B4-BE49-F238E27FC236}">
                <a16:creationId xmlns:a16="http://schemas.microsoft.com/office/drawing/2014/main" id="{2DD38824-3775-41AB-9161-1B91457C9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475"/>
            <a:ext cx="9144000" cy="47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3">
      <a:dk1>
        <a:sysClr val="windowText" lastClr="000000"/>
      </a:dk1>
      <a:lt1>
        <a:sysClr val="window" lastClr="FFFFFF"/>
      </a:lt1>
      <a:dk2>
        <a:srgbClr val="084284"/>
      </a:dk2>
      <a:lt2>
        <a:srgbClr val="E6E6E6"/>
      </a:lt2>
      <a:accent1>
        <a:srgbClr val="285583"/>
      </a:accent1>
      <a:accent2>
        <a:srgbClr val="7E5100"/>
      </a:accent2>
      <a:accent3>
        <a:srgbClr val="FED174"/>
      </a:accent3>
      <a:accent4>
        <a:srgbClr val="9BCFFF"/>
      </a:accent4>
      <a:accent5>
        <a:srgbClr val="4088D2"/>
      </a:accent5>
      <a:accent6>
        <a:srgbClr val="BC0000"/>
      </a:accent6>
      <a:hlink>
        <a:srgbClr val="084284"/>
      </a:hlink>
      <a:folHlink>
        <a:srgbClr val="3877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132461</TotalTime>
  <Words>623</Words>
  <Application>Microsoft Office PowerPoint</Application>
  <PresentationFormat>On-screen Show (4:3)</PresentationFormat>
  <Paragraphs>66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Helvetica</vt:lpstr>
      <vt:lpstr>Wingdings</vt:lpstr>
      <vt:lpstr>Default Theme</vt:lpstr>
      <vt:lpstr>GOES-18 Band 07 “Barcode Artifact”</vt:lpstr>
      <vt:lpstr>GOES-18 ABI L1b and Imagery Status</vt:lpstr>
      <vt:lpstr>Description of the Barcode Artifact</vt:lpstr>
      <vt:lpstr>Examples of the Barcode Artifact</vt:lpstr>
      <vt:lpstr>Barcode Artifact Example, 2022/06/09</vt:lpstr>
      <vt:lpstr>Barcode Artifact Example, 2022/07/22</vt:lpstr>
      <vt:lpstr>Examples without the Barcode Artifact</vt:lpstr>
      <vt:lpstr>No Barcode Artifact Example, 2022/07/20</vt:lpstr>
      <vt:lpstr>No Barcode Artifact Example, 2022/06/30</vt:lpstr>
      <vt:lpstr>No Barcode Artifact Example, 2022/07/21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Mozer, Kathryn (GSFC-416.0)[NOAA]</dc:creator>
  <cp:lastModifiedBy>Smith, Michelle (GSFC-410.0)[NOAA]</cp:lastModifiedBy>
  <cp:revision>2019</cp:revision>
  <dcterms:created xsi:type="dcterms:W3CDTF">2018-11-06T15:10:04Z</dcterms:created>
  <dcterms:modified xsi:type="dcterms:W3CDTF">2022-07-27T20:51:51Z</dcterms:modified>
</cp:coreProperties>
</file>